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B524E5-330E-460C-845F-BAE6783FDE39}" v="1493" dt="2024-02-03T19:19:39.536"/>
    <p1510:client id="{63C6D466-962C-45D2-98F9-D6B176F31933}" v="58" dt="2024-02-03T19:39:05.6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y Dy" userId="197957cffad0c368" providerId="Windows Live" clId="Web-{63C6D466-962C-45D2-98F9-D6B176F31933}"/>
    <pc:docChg chg="addSld modSld">
      <pc:chgData name="Tony Dy" userId="197957cffad0c368" providerId="Windows Live" clId="Web-{63C6D466-962C-45D2-98F9-D6B176F31933}" dt="2024-02-03T19:39:18.438" v="59"/>
      <pc:docMkLst>
        <pc:docMk/>
      </pc:docMkLst>
      <pc:sldChg chg="addSp modSp new mod setBg">
        <pc:chgData name="Tony Dy" userId="197957cffad0c368" providerId="Windows Live" clId="Web-{63C6D466-962C-45D2-98F9-D6B176F31933}" dt="2024-02-03T19:39:18.438" v="59"/>
        <pc:sldMkLst>
          <pc:docMk/>
          <pc:sldMk cId="2647207217" sldId="268"/>
        </pc:sldMkLst>
        <pc:spChg chg="mod">
          <ac:chgData name="Tony Dy" userId="197957cffad0c368" providerId="Windows Live" clId="Web-{63C6D466-962C-45D2-98F9-D6B176F31933}" dt="2024-02-03T19:39:18.438" v="59"/>
          <ac:spMkLst>
            <pc:docMk/>
            <pc:sldMk cId="2647207217" sldId="268"/>
            <ac:spMk id="2" creationId="{06B28161-7867-A0EB-CF88-D012AFA69A86}"/>
          </ac:spMkLst>
        </pc:spChg>
        <pc:spChg chg="mod">
          <ac:chgData name="Tony Dy" userId="197957cffad0c368" providerId="Windows Live" clId="Web-{63C6D466-962C-45D2-98F9-D6B176F31933}" dt="2024-02-03T19:39:18.438" v="59"/>
          <ac:spMkLst>
            <pc:docMk/>
            <pc:sldMk cId="2647207217" sldId="268"/>
            <ac:spMk id="3" creationId="{83470006-0BF1-67EA-F589-36B1407A5816}"/>
          </ac:spMkLst>
        </pc:spChg>
        <pc:spChg chg="add">
          <ac:chgData name="Tony Dy" userId="197957cffad0c368" providerId="Windows Live" clId="Web-{63C6D466-962C-45D2-98F9-D6B176F31933}" dt="2024-02-03T19:39:18.438" v="59"/>
          <ac:spMkLst>
            <pc:docMk/>
            <pc:sldMk cId="2647207217" sldId="268"/>
            <ac:spMk id="10" creationId="{4AC6B390-BC59-4F1D-A0EE-D71A92F0A0B2}"/>
          </ac:spMkLst>
        </pc:spChg>
        <pc:spChg chg="add">
          <ac:chgData name="Tony Dy" userId="197957cffad0c368" providerId="Windows Live" clId="Web-{63C6D466-962C-45D2-98F9-D6B176F31933}" dt="2024-02-03T19:39:18.438" v="59"/>
          <ac:spMkLst>
            <pc:docMk/>
            <pc:sldMk cId="2647207217" sldId="268"/>
            <ac:spMk id="12" creationId="{B6C60D79-16F1-4C4B-B7E3-7634E7069CDE}"/>
          </ac:spMkLst>
        </pc:spChg>
        <pc:spChg chg="add">
          <ac:chgData name="Tony Dy" userId="197957cffad0c368" providerId="Windows Live" clId="Web-{63C6D466-962C-45D2-98F9-D6B176F31933}" dt="2024-02-03T19:39:18.438" v="59"/>
          <ac:spMkLst>
            <pc:docMk/>
            <pc:sldMk cId="2647207217" sldId="268"/>
            <ac:spMk id="14" creationId="{426B127E-6498-4C77-9C9D-4553A5113B80}"/>
          </ac:spMkLst>
        </pc:spChg>
        <pc:picChg chg="add">
          <ac:chgData name="Tony Dy" userId="197957cffad0c368" providerId="Windows Live" clId="Web-{63C6D466-962C-45D2-98F9-D6B176F31933}" dt="2024-02-03T19:39:18.438" v="59"/>
          <ac:picMkLst>
            <pc:docMk/>
            <pc:sldMk cId="2647207217" sldId="268"/>
            <ac:picMk id="7" creationId="{F1D16B7B-5BED-ED1E-94B8-A8EAA99CF91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3EB3054-B75A-4BD7-8B3E-8DC0F614FAF3}" type="datetimeFigureOut">
              <a:rPr lang="de-DE" smtClean="0"/>
              <a:t>03.02.2024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4043166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3EB3054-B75A-4BD7-8B3E-8DC0F614FAF3}" type="datetimeFigureOut">
              <a:rPr lang="de-DE" smtClean="0"/>
              <a:t>03.02.2024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1699206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3EB3054-B75A-4BD7-8B3E-8DC0F614FAF3}" type="datetimeFigureOut">
              <a:rPr lang="de-DE" smtClean="0"/>
              <a:t>03.02.2024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80995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3EB3054-B75A-4BD7-8B3E-8DC0F614FAF3}" type="datetimeFigureOut">
              <a:rPr lang="de-DE" smtClean="0"/>
              <a:t>03.02.2024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43320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3EB3054-B75A-4BD7-8B3E-8DC0F614FAF3}" type="datetimeFigureOut">
              <a:rPr lang="de-DE" smtClean="0"/>
              <a:t>03.02.2024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835585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D3EB3054-B75A-4BD7-8B3E-8DC0F614FAF3}" type="datetimeFigureOut">
              <a:rPr lang="de-DE" smtClean="0"/>
              <a:t>03.02.2024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742901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D3EB3054-B75A-4BD7-8B3E-8DC0F614FAF3}" type="datetimeFigureOut">
              <a:rPr lang="de-DE" smtClean="0"/>
              <a:t>03.02.2024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024084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D3EB3054-B75A-4BD7-8B3E-8DC0F614FAF3}" type="datetimeFigureOut">
              <a:rPr lang="de-DE" smtClean="0"/>
              <a:t>03.02.2024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440206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3EB3054-B75A-4BD7-8B3E-8DC0F614FAF3}" type="datetimeFigureOut">
              <a:rPr lang="de-DE" smtClean="0"/>
              <a:t>03.02.2024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087692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D3EB3054-B75A-4BD7-8B3E-8DC0F614FAF3}" type="datetimeFigureOut">
              <a:rPr lang="de-DE" smtClean="0"/>
              <a:t>03.02.2024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45388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D3EB3054-B75A-4BD7-8B3E-8DC0F614FAF3}" type="datetimeFigureOut">
              <a:rPr lang="de-DE" smtClean="0"/>
              <a:t>03.02.2024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509888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B3054-B75A-4BD7-8B3E-8DC0F614FAF3}" type="datetimeFigureOut">
              <a:rPr lang="de-DE" smtClean="0"/>
              <a:t>03.02.2024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006FE-6571-4354-8775-F8708372C227}" type="slidenum">
              <a:rPr lang="de-DE" smtClean="0"/>
              <a:t>‹Nr.›</a:t>
            </a:fld>
            <a:endParaRPr lang="de-DE"/>
          </a:p>
        </p:txBody>
      </p:sp>
    </p:spTree>
    <p:extLst>
      <p:ext uri="{BB962C8B-B14F-4D97-AF65-F5344CB8AC3E}">
        <p14:creationId xmlns:p14="http://schemas.microsoft.com/office/powerpoint/2010/main" val="594725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tony.dy@bluewin.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el 1"/>
          <p:cNvSpPr>
            <a:spLocks noGrp="1"/>
          </p:cNvSpPr>
          <p:nvPr>
            <p:ph type="ctrTitle"/>
          </p:nvPr>
        </p:nvSpPr>
        <p:spPr>
          <a:xfrm>
            <a:off x="4038600" y="1939159"/>
            <a:ext cx="7644627" cy="2751086"/>
          </a:xfrm>
        </p:spPr>
        <p:txBody>
          <a:bodyPr>
            <a:normAutofit/>
          </a:bodyPr>
          <a:lstStyle/>
          <a:p>
            <a:pPr algn="r"/>
            <a:r>
              <a:rPr lang="de-DE" dirty="0">
                <a:cs typeface="Calibri Light"/>
              </a:rPr>
              <a:t>Bildung in Kambodscha</a:t>
            </a:r>
            <a:endParaRPr lang="de-DE"/>
          </a:p>
        </p:txBody>
      </p:sp>
      <p:sp>
        <p:nvSpPr>
          <p:cNvPr id="3" name="Untertitel 2"/>
          <p:cNvSpPr>
            <a:spLocks noGrp="1"/>
          </p:cNvSpPr>
          <p:nvPr>
            <p:ph type="subTitle" idx="1"/>
          </p:nvPr>
        </p:nvSpPr>
        <p:spPr>
          <a:xfrm>
            <a:off x="4038600" y="4782320"/>
            <a:ext cx="7644627" cy="1329443"/>
          </a:xfrm>
        </p:spPr>
        <p:txBody>
          <a:bodyPr vert="horz" lIns="91440" tIns="45720" rIns="91440" bIns="45720" rtlCol="0" anchor="t">
            <a:normAutofit/>
          </a:bodyPr>
          <a:lstStyle/>
          <a:p>
            <a:pPr algn="r"/>
            <a:r>
              <a:rPr lang="de-DE" b="1" dirty="0">
                <a:ea typeface="+mn-lt"/>
                <a:cs typeface="+mn-lt"/>
              </a:rPr>
              <a:t>Gemeinsam für eine bessere Zukunft: Unterstützung von 260 Kindern in Kambodscha</a:t>
            </a:r>
            <a:endParaRPr lang="de-DE" dirty="0"/>
          </a:p>
          <a:p>
            <a:pPr algn="r"/>
            <a:r>
              <a:rPr lang="de-DE" dirty="0">
                <a:cs typeface="Calibri"/>
              </a:rPr>
              <a:t>Update vom 7.2.2024</a:t>
            </a:r>
            <a:endParaRPr lang="de-DE">
              <a:cs typeface="Calibri"/>
            </a:endParaRPr>
          </a:p>
        </p:txBody>
      </p:sp>
    </p:spTree>
    <p:extLst>
      <p:ext uri="{BB962C8B-B14F-4D97-AF65-F5344CB8AC3E}">
        <p14:creationId xmlns:p14="http://schemas.microsoft.com/office/powerpoint/2010/main" val="157749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B6CC6D8-0436-5949-3B65-0A314F0D83E2}"/>
              </a:ext>
            </a:extLst>
          </p:cNvPr>
          <p:cNvSpPr>
            <a:spLocks noGrp="1"/>
          </p:cNvSpPr>
          <p:nvPr>
            <p:ph type="title"/>
          </p:nvPr>
        </p:nvSpPr>
        <p:spPr>
          <a:xfrm>
            <a:off x="5297762" y="329184"/>
            <a:ext cx="6251110" cy="1783080"/>
          </a:xfrm>
        </p:spPr>
        <p:txBody>
          <a:bodyPr anchor="b">
            <a:normAutofit/>
          </a:bodyPr>
          <a:lstStyle/>
          <a:p>
            <a:r>
              <a:rPr lang="de-DE" sz="5400" b="1">
                <a:cs typeface="Calibri Light"/>
              </a:rPr>
              <a:t>Spielplatz und Spielsachen</a:t>
            </a:r>
            <a:endParaRPr lang="de-DE" sz="5400" b="1"/>
          </a:p>
        </p:txBody>
      </p:sp>
      <p:pic>
        <p:nvPicPr>
          <p:cNvPr id="5" name="Picture 4" descr="Bällebad">
            <a:extLst>
              <a:ext uri="{FF2B5EF4-FFF2-40B4-BE49-F238E27FC236}">
                <a16:creationId xmlns:a16="http://schemas.microsoft.com/office/drawing/2014/main" id="{4EBD7183-83D3-2B2C-9AF7-D0272D5B9BF7}"/>
              </a:ext>
            </a:extLst>
          </p:cNvPr>
          <p:cNvPicPr>
            <a:picLocks noChangeAspect="1"/>
          </p:cNvPicPr>
          <p:nvPr/>
        </p:nvPicPr>
        <p:blipFill rotWithShape="1">
          <a:blip r:embed="rId2"/>
          <a:srcRect l="19815" r="34884" b="-10"/>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A1172F41-0318-D168-4D91-B24D91E0B15E}"/>
              </a:ext>
            </a:extLst>
          </p:cNvPr>
          <p:cNvSpPr>
            <a:spLocks noGrp="1"/>
          </p:cNvSpPr>
          <p:nvPr>
            <p:ph idx="1"/>
          </p:nvPr>
        </p:nvSpPr>
        <p:spPr>
          <a:xfrm>
            <a:off x="5297762" y="2706624"/>
            <a:ext cx="6251110" cy="3483864"/>
          </a:xfrm>
        </p:spPr>
        <p:txBody>
          <a:bodyPr vert="horz" lIns="91440" tIns="45720" rIns="91440" bIns="45720" rtlCol="0">
            <a:normAutofit/>
          </a:bodyPr>
          <a:lstStyle/>
          <a:p>
            <a:pPr marL="0" indent="0">
              <a:buFont typeface="Calibri" panose="020B0604020202020204" pitchFamily="34" charset="0"/>
              <a:buChar char="-"/>
            </a:pPr>
            <a:r>
              <a:rPr lang="de-DE" sz="2200">
                <a:cs typeface="Calibri" panose="020F0502020204030204"/>
              </a:rPr>
              <a:t> Basketballkörbe inkl. Bälle</a:t>
            </a:r>
            <a:br>
              <a:rPr lang="de-DE" sz="2200">
                <a:cs typeface="Calibri" panose="020F0502020204030204"/>
              </a:rPr>
            </a:br>
            <a:r>
              <a:rPr lang="de-DE" sz="2200">
                <a:cs typeface="Calibri" panose="020F0502020204030204"/>
              </a:rPr>
              <a:t>- Fussballtore</a:t>
            </a:r>
            <a:br>
              <a:rPr lang="de-DE" sz="2200">
                <a:cs typeface="Calibri" panose="020F0502020204030204"/>
              </a:rPr>
            </a:br>
            <a:r>
              <a:rPr lang="de-DE" sz="2200">
                <a:cs typeface="Calibri" panose="020F0502020204030204"/>
              </a:rPr>
              <a:t>- Karrusell und Schaukel</a:t>
            </a:r>
          </a:p>
          <a:p>
            <a:pPr marL="0" indent="0">
              <a:buNone/>
            </a:pPr>
            <a:r>
              <a:rPr lang="de-DE" sz="2200">
                <a:cs typeface="Calibri" panose="020F0502020204030204"/>
              </a:rPr>
              <a:t>Total: </a:t>
            </a:r>
            <a:r>
              <a:rPr lang="de-DE" sz="2200" b="1">
                <a:cs typeface="Calibri" panose="020F0502020204030204"/>
              </a:rPr>
              <a:t>678.- USD</a:t>
            </a:r>
          </a:p>
        </p:txBody>
      </p:sp>
    </p:spTree>
    <p:extLst>
      <p:ext uri="{BB962C8B-B14F-4D97-AF65-F5344CB8AC3E}">
        <p14:creationId xmlns:p14="http://schemas.microsoft.com/office/powerpoint/2010/main" val="3871014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8CD88194-F2CD-16D1-09CF-3A1B6AF39881}"/>
              </a:ext>
            </a:extLst>
          </p:cNvPr>
          <p:cNvSpPr>
            <a:spLocks noGrp="1"/>
          </p:cNvSpPr>
          <p:nvPr>
            <p:ph type="title"/>
          </p:nvPr>
        </p:nvSpPr>
        <p:spPr>
          <a:xfrm>
            <a:off x="838200" y="365125"/>
            <a:ext cx="10515600" cy="1325563"/>
          </a:xfrm>
        </p:spPr>
        <p:txBody>
          <a:bodyPr>
            <a:normAutofit/>
          </a:bodyPr>
          <a:lstStyle/>
          <a:p>
            <a:r>
              <a:rPr lang="de-DE" b="1" dirty="0">
                <a:cs typeface="Calibri Light"/>
              </a:rPr>
              <a:t>Englischunterricht</a:t>
            </a:r>
            <a:endParaRPr lang="de-DE" dirty="0">
              <a:cs typeface="Calibri Light" panose="020F0302020204030204"/>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93FE237A-CB30-C619-72E5-D17AE9BD0792}"/>
              </a:ext>
            </a:extLst>
          </p:cNvPr>
          <p:cNvSpPr>
            <a:spLocks noGrp="1"/>
          </p:cNvSpPr>
          <p:nvPr>
            <p:ph idx="1"/>
          </p:nvPr>
        </p:nvSpPr>
        <p:spPr>
          <a:xfrm>
            <a:off x="838200" y="1825625"/>
            <a:ext cx="10515600" cy="4351338"/>
          </a:xfrm>
        </p:spPr>
        <p:txBody>
          <a:bodyPr vert="horz" lIns="91440" tIns="45720" rIns="91440" bIns="45720" rtlCol="0">
            <a:normAutofit/>
          </a:bodyPr>
          <a:lstStyle/>
          <a:p>
            <a:pPr marL="0" indent="0">
              <a:buFont typeface="Calibri" panose="020B0604020202020204" pitchFamily="34" charset="0"/>
              <a:buChar char="-"/>
            </a:pPr>
            <a:r>
              <a:rPr lang="de-DE" dirty="0">
                <a:cs typeface="Calibri" panose="020F0502020204030204"/>
              </a:rPr>
              <a:t> 1 Jahr inkl. Schulbücher für 80.- USD pro Kind</a:t>
            </a:r>
            <a:br>
              <a:rPr lang="de-DE" dirty="0">
                <a:cs typeface="Calibri" panose="020F0502020204030204"/>
              </a:rPr>
            </a:br>
            <a:r>
              <a:rPr lang="de-DE" dirty="0">
                <a:cs typeface="Calibri" panose="020F0502020204030204"/>
              </a:rPr>
              <a:t>- Es wird eine ganze Klasse (15 Schulkinder) teilnehmen</a:t>
            </a:r>
          </a:p>
          <a:p>
            <a:pPr marL="0" indent="0">
              <a:buNone/>
            </a:pPr>
            <a:r>
              <a:rPr lang="de-DE" dirty="0">
                <a:cs typeface="Calibri" panose="020F0502020204030204"/>
              </a:rPr>
              <a:t>Total: </a:t>
            </a:r>
            <a:r>
              <a:rPr lang="de-DE" b="1" dirty="0">
                <a:cs typeface="Calibri" panose="020F0502020204030204"/>
              </a:rPr>
              <a:t>1'200.- USD</a:t>
            </a:r>
          </a:p>
        </p:txBody>
      </p:sp>
    </p:spTree>
    <p:extLst>
      <p:ext uri="{BB962C8B-B14F-4D97-AF65-F5344CB8AC3E}">
        <p14:creationId xmlns:p14="http://schemas.microsoft.com/office/powerpoint/2010/main" val="3615135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D3E7BB64-4589-ED9E-FB9B-12901A8B3285}"/>
              </a:ext>
            </a:extLst>
          </p:cNvPr>
          <p:cNvSpPr>
            <a:spLocks noGrp="1"/>
          </p:cNvSpPr>
          <p:nvPr>
            <p:ph type="title"/>
          </p:nvPr>
        </p:nvSpPr>
        <p:spPr>
          <a:xfrm>
            <a:off x="838200" y="365125"/>
            <a:ext cx="10515600" cy="1325563"/>
          </a:xfrm>
        </p:spPr>
        <p:txBody>
          <a:bodyPr>
            <a:normAutofit/>
          </a:bodyPr>
          <a:lstStyle/>
          <a:p>
            <a:r>
              <a:rPr lang="de-DE" b="1" dirty="0">
                <a:cs typeface="Calibri Light"/>
              </a:rPr>
              <a:t>Diverse Ausgaben</a:t>
            </a:r>
            <a:endParaRPr lang="de-DE" b="1"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331E69C5-042C-5BC3-4C99-34B73565D05F}"/>
              </a:ext>
            </a:extLst>
          </p:cNvPr>
          <p:cNvSpPr>
            <a:spLocks noGrp="1"/>
          </p:cNvSpPr>
          <p:nvPr>
            <p:ph idx="1"/>
          </p:nvPr>
        </p:nvSpPr>
        <p:spPr>
          <a:xfrm>
            <a:off x="838200" y="1825625"/>
            <a:ext cx="10515600" cy="4351338"/>
          </a:xfrm>
        </p:spPr>
        <p:txBody>
          <a:bodyPr vert="horz" lIns="91440" tIns="45720" rIns="91440" bIns="45720" rtlCol="0">
            <a:normAutofit/>
          </a:bodyPr>
          <a:lstStyle/>
          <a:p>
            <a:pPr marL="0" indent="0">
              <a:buFont typeface="Calibri" panose="020B0604020202020204" pitchFamily="34" charset="0"/>
              <a:buChar char="-"/>
            </a:pPr>
            <a:r>
              <a:rPr lang="de-DE" sz="2600">
                <a:cs typeface="Calibri" panose="020F0502020204030204"/>
              </a:rPr>
              <a:t> Pausensnack (Baguette gefüllt mit Fleischbällchen, Gemüse und Sauce)</a:t>
            </a:r>
          </a:p>
          <a:p>
            <a:pPr marL="0" indent="0">
              <a:buNone/>
            </a:pPr>
            <a:r>
              <a:rPr lang="de-DE" sz="2600">
                <a:cs typeface="Calibri" panose="020F0502020204030204"/>
              </a:rPr>
              <a:t>Total: </a:t>
            </a:r>
            <a:r>
              <a:rPr lang="de-DE" sz="2600" b="1">
                <a:cs typeface="Calibri" panose="020F0502020204030204"/>
              </a:rPr>
              <a:t>425.- USD</a:t>
            </a:r>
          </a:p>
          <a:p>
            <a:pPr marL="0" indent="0">
              <a:buFont typeface="Calibri" panose="020B0604020202020204" pitchFamily="34" charset="0"/>
              <a:buChar char="-"/>
            </a:pPr>
            <a:r>
              <a:rPr lang="de-DE" sz="2600">
                <a:cs typeface="Calibri" panose="020F0502020204030204"/>
              </a:rPr>
              <a:t> Spende an die Schule (Renovationen)</a:t>
            </a:r>
            <a:endParaRPr lang="de-DE" sz="2600"/>
          </a:p>
          <a:p>
            <a:pPr marL="0" indent="0">
              <a:buNone/>
            </a:pPr>
            <a:r>
              <a:rPr lang="de-DE" sz="2600">
                <a:cs typeface="Calibri" panose="020F0502020204030204"/>
              </a:rPr>
              <a:t>Total: </a:t>
            </a:r>
            <a:r>
              <a:rPr lang="de-DE" sz="2600" b="1">
                <a:cs typeface="Calibri" panose="020F0502020204030204"/>
              </a:rPr>
              <a:t>500.- USD</a:t>
            </a:r>
          </a:p>
          <a:p>
            <a:pPr>
              <a:buFont typeface="Calibri" panose="020B0604020202020204" pitchFamily="34" charset="0"/>
              <a:buChar char="-"/>
            </a:pPr>
            <a:r>
              <a:rPr lang="de-DE" sz="2600">
                <a:cs typeface="Calibri" panose="020F0502020204030204"/>
              </a:rPr>
              <a:t>Spende an die Lehrer (4 Lehrer)</a:t>
            </a:r>
          </a:p>
          <a:p>
            <a:pPr marL="0" indent="0">
              <a:buNone/>
            </a:pPr>
            <a:r>
              <a:rPr lang="de-DE" sz="2600">
                <a:cs typeface="Calibri" panose="020F0502020204030204"/>
              </a:rPr>
              <a:t>Total: </a:t>
            </a:r>
            <a:r>
              <a:rPr lang="de-DE" sz="2600" b="1">
                <a:cs typeface="Calibri" panose="020F0502020204030204"/>
              </a:rPr>
              <a:t>100.- USD</a:t>
            </a:r>
          </a:p>
          <a:p>
            <a:pPr>
              <a:buFont typeface="Calibri" panose="020B0604020202020204" pitchFamily="34" charset="0"/>
              <a:buChar char="-"/>
            </a:pPr>
            <a:r>
              <a:rPr lang="de-DE" sz="2600">
                <a:cs typeface="Calibri" panose="020F0502020204030204"/>
              </a:rPr>
              <a:t>Essen für die Helfer</a:t>
            </a:r>
          </a:p>
          <a:p>
            <a:pPr marL="0" indent="0">
              <a:buNone/>
            </a:pPr>
            <a:r>
              <a:rPr lang="de-DE" sz="2600">
                <a:cs typeface="Calibri" panose="020F0502020204030204"/>
              </a:rPr>
              <a:t>Total: </a:t>
            </a:r>
            <a:r>
              <a:rPr lang="de-DE" sz="2600" b="1">
                <a:cs typeface="Calibri" panose="020F0502020204030204"/>
              </a:rPr>
              <a:t>200.- USD</a:t>
            </a:r>
          </a:p>
        </p:txBody>
      </p:sp>
    </p:spTree>
    <p:extLst>
      <p:ext uri="{BB962C8B-B14F-4D97-AF65-F5344CB8AC3E}">
        <p14:creationId xmlns:p14="http://schemas.microsoft.com/office/powerpoint/2010/main" val="1940883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55A515B8-DDE0-28F8-0A0B-2684B1EFDE02}"/>
              </a:ext>
            </a:extLst>
          </p:cNvPr>
          <p:cNvSpPr>
            <a:spLocks noGrp="1"/>
          </p:cNvSpPr>
          <p:nvPr>
            <p:ph type="title"/>
          </p:nvPr>
        </p:nvSpPr>
        <p:spPr>
          <a:xfrm>
            <a:off x="838200" y="401221"/>
            <a:ext cx="10515600" cy="1348065"/>
          </a:xfrm>
        </p:spPr>
        <p:txBody>
          <a:bodyPr>
            <a:normAutofit/>
          </a:bodyPr>
          <a:lstStyle/>
          <a:p>
            <a:r>
              <a:rPr lang="de-DE" sz="4200" b="1">
                <a:solidFill>
                  <a:srgbClr val="FFFFFF"/>
                </a:solidFill>
                <a:latin typeface="Söhne"/>
                <a:ea typeface="Söhne"/>
                <a:cs typeface="Söhne"/>
              </a:rPr>
              <a:t>Zusammenfassung und Dankbarkeit: Unsere Vision für eine hoffnungsvolle Zukunft</a:t>
            </a:r>
            <a:endParaRPr lang="de-DE" sz="4200">
              <a:solidFill>
                <a:srgbClr val="FFFFFF"/>
              </a:solidFill>
            </a:endParaRPr>
          </a:p>
        </p:txBody>
      </p:sp>
      <p:sp>
        <p:nvSpPr>
          <p:cNvPr id="3" name="Inhaltsplatzhalter 2">
            <a:extLst>
              <a:ext uri="{FF2B5EF4-FFF2-40B4-BE49-F238E27FC236}">
                <a16:creationId xmlns:a16="http://schemas.microsoft.com/office/drawing/2014/main" id="{0F3C0324-CE57-D7EB-656F-241D3F0793D6}"/>
              </a:ext>
            </a:extLst>
          </p:cNvPr>
          <p:cNvSpPr>
            <a:spLocks noGrp="1"/>
          </p:cNvSpPr>
          <p:nvPr>
            <p:ph idx="1"/>
          </p:nvPr>
        </p:nvSpPr>
        <p:spPr>
          <a:xfrm>
            <a:off x="838200" y="2586789"/>
            <a:ext cx="10515600" cy="3590174"/>
          </a:xfrm>
        </p:spPr>
        <p:txBody>
          <a:bodyPr vert="horz" lIns="91440" tIns="45720" rIns="91440" bIns="45720" rtlCol="0">
            <a:normAutofit/>
          </a:bodyPr>
          <a:lstStyle/>
          <a:p>
            <a:pPr marL="0" indent="0">
              <a:buNone/>
            </a:pPr>
            <a:r>
              <a:rPr lang="de-DE" sz="2000">
                <a:ea typeface="+mn-lt"/>
                <a:cs typeface="+mn-lt"/>
              </a:rPr>
              <a:t>Zusammenfassend möchten wir unsere Dankbarkeit gegenüber allen ausdrücken, die dazu beigetragen haben, dieses Projekt zu unterstützen. Durch unsere gemeinsamen Anstrengungen können wir einen positiven Beitrag zum Leben von Kindern in Kambodscha leisten und ihnen eine hoffnungsvolle Zukunft ermöglichen. </a:t>
            </a:r>
          </a:p>
          <a:p>
            <a:pPr marL="0" indent="0">
              <a:buNone/>
            </a:pPr>
            <a:r>
              <a:rPr lang="de-DE" sz="2000">
                <a:cs typeface="Calibri"/>
              </a:rPr>
              <a:t>Falls ihr mehr über die Verhandlungen, die Hintergründe oder uns wissen möchtet, geben wir euch gerne weitere Informationen. </a:t>
            </a:r>
          </a:p>
          <a:p>
            <a:pPr marL="0" indent="0">
              <a:buNone/>
            </a:pPr>
            <a:r>
              <a:rPr lang="de-DE" sz="2000">
                <a:cs typeface="Calibri"/>
              </a:rPr>
              <a:t>Im März 2024 wird alles verteilt und wir freuen uns, mit euch die Bilder, Videos und Eindrücke zu teilen.</a:t>
            </a:r>
          </a:p>
          <a:p>
            <a:pPr marL="0" indent="0">
              <a:buNone/>
            </a:pPr>
            <a:r>
              <a:rPr lang="de-DE" sz="2000" b="1">
                <a:cs typeface="Calibri"/>
              </a:rPr>
              <a:t>Kontakt</a:t>
            </a:r>
            <a:br>
              <a:rPr lang="de-DE" sz="2000">
                <a:cs typeface="Calibri"/>
              </a:rPr>
            </a:br>
            <a:r>
              <a:rPr lang="de-DE" sz="2000">
                <a:cs typeface="Calibri"/>
              </a:rPr>
              <a:t>E-Mail: </a:t>
            </a:r>
            <a:r>
              <a:rPr lang="de-DE" sz="2000">
                <a:cs typeface="Calibri"/>
                <a:hlinkClick r:id="rId2"/>
              </a:rPr>
              <a:t>tony.dy@bluewin.ch</a:t>
            </a:r>
            <a:br>
              <a:rPr lang="de-DE" sz="2000">
                <a:cs typeface="Calibri"/>
              </a:rPr>
            </a:br>
            <a:r>
              <a:rPr lang="de-DE" sz="2000">
                <a:cs typeface="Calibri"/>
              </a:rPr>
              <a:t>Tel.: 079 514 82 96</a:t>
            </a:r>
          </a:p>
        </p:txBody>
      </p:sp>
    </p:spTree>
    <p:extLst>
      <p:ext uri="{BB962C8B-B14F-4D97-AF65-F5344CB8AC3E}">
        <p14:creationId xmlns:p14="http://schemas.microsoft.com/office/powerpoint/2010/main" val="8002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Shape 11">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Ausbildung">
            <a:extLst>
              <a:ext uri="{FF2B5EF4-FFF2-40B4-BE49-F238E27FC236}">
                <a16:creationId xmlns:a16="http://schemas.microsoft.com/office/drawing/2014/main" id="{F1D16B7B-5BED-ED1E-94B8-A8EAA99CF9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1053" y="953955"/>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14" name="Arc 13">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06B28161-7867-A0EB-CF88-D012AFA69A86}"/>
              </a:ext>
            </a:extLst>
          </p:cNvPr>
          <p:cNvSpPr>
            <a:spLocks noGrp="1"/>
          </p:cNvSpPr>
          <p:nvPr>
            <p:ph type="title"/>
          </p:nvPr>
        </p:nvSpPr>
        <p:spPr>
          <a:xfrm>
            <a:off x="838201" y="479493"/>
            <a:ext cx="5257800" cy="1325563"/>
          </a:xfrm>
        </p:spPr>
        <p:txBody>
          <a:bodyPr>
            <a:normAutofit/>
          </a:bodyPr>
          <a:lstStyle/>
          <a:p>
            <a:r>
              <a:rPr lang="de-DE" b="1" dirty="0">
                <a:ea typeface="Calibri Light"/>
                <a:cs typeface="Calibri Light"/>
              </a:rPr>
              <a:t>Inhaltsverzeichnis</a:t>
            </a:r>
            <a:endParaRPr lang="de-DE" b="1" dirty="0"/>
          </a:p>
        </p:txBody>
      </p:sp>
      <p:sp>
        <p:nvSpPr>
          <p:cNvPr id="3" name="Inhaltsplatzhalter 2">
            <a:extLst>
              <a:ext uri="{FF2B5EF4-FFF2-40B4-BE49-F238E27FC236}">
                <a16:creationId xmlns:a16="http://schemas.microsoft.com/office/drawing/2014/main" id="{83470006-0BF1-67EA-F589-36B1407A5816}"/>
              </a:ext>
            </a:extLst>
          </p:cNvPr>
          <p:cNvSpPr>
            <a:spLocks noGrp="1"/>
          </p:cNvSpPr>
          <p:nvPr>
            <p:ph idx="1"/>
          </p:nvPr>
        </p:nvSpPr>
        <p:spPr>
          <a:xfrm>
            <a:off x="838201" y="1984443"/>
            <a:ext cx="5257800" cy="4192520"/>
          </a:xfrm>
        </p:spPr>
        <p:txBody>
          <a:bodyPr vert="horz" lIns="91440" tIns="45720" rIns="91440" bIns="45720" rtlCol="0">
            <a:normAutofit/>
          </a:bodyPr>
          <a:lstStyle/>
          <a:p>
            <a:r>
              <a:rPr lang="de-DE" sz="2000" b="1" dirty="0">
                <a:latin typeface="Calibri Light"/>
                <a:ea typeface="Calibri Light"/>
                <a:cs typeface="Calibri Light"/>
              </a:rPr>
              <a:t>Einleitung: Unser Engagement für Bildung und Spiel</a:t>
            </a:r>
          </a:p>
          <a:p>
            <a:r>
              <a:rPr lang="de-DE" sz="2000" b="1">
                <a:ea typeface="+mn-lt"/>
                <a:cs typeface="+mn-lt"/>
              </a:rPr>
              <a:t>Schulmaterial und Bücher: Wege zur Bildung</a:t>
            </a:r>
          </a:p>
          <a:p>
            <a:r>
              <a:rPr lang="de-DE" sz="2000" b="1">
                <a:ea typeface="+mn-lt"/>
                <a:cs typeface="+mn-lt"/>
              </a:rPr>
              <a:t>Spielmöglichkeiten für aktive Kinder</a:t>
            </a:r>
          </a:p>
          <a:p>
            <a:r>
              <a:rPr lang="de-DE" sz="2000" b="1">
                <a:latin typeface="Calibri"/>
                <a:ea typeface="Calibri"/>
                <a:cs typeface="Calibri"/>
              </a:rPr>
              <a:t>Pausensnacks und Gemeinschaftsaktivitäten</a:t>
            </a:r>
          </a:p>
          <a:p>
            <a:r>
              <a:rPr lang="de-DE" sz="2000" b="1">
                <a:ea typeface="+mn-lt"/>
                <a:cs typeface="+mn-lt"/>
              </a:rPr>
              <a:t>Englischunterricht und interkultureller Austausch</a:t>
            </a:r>
            <a:endParaRPr lang="de-DE" sz="2000" b="1">
              <a:latin typeface="Calibri"/>
              <a:ea typeface="Calibri"/>
              <a:cs typeface="Calibri"/>
            </a:endParaRPr>
          </a:p>
          <a:p>
            <a:r>
              <a:rPr lang="de-DE" sz="2000" b="1">
                <a:latin typeface="Calibri Light"/>
                <a:ea typeface="Calibri Light"/>
                <a:cs typeface="Calibri Light"/>
              </a:rPr>
              <a:t>Sonstige Ausgaben und Zuwendungen</a:t>
            </a:r>
          </a:p>
          <a:p>
            <a:r>
              <a:rPr lang="de-DE" sz="2000" b="1">
                <a:latin typeface="Calibri Light"/>
                <a:ea typeface="Calibri Light"/>
                <a:cs typeface="Calibri Light"/>
              </a:rPr>
              <a:t>Budgetverteilung</a:t>
            </a:r>
          </a:p>
          <a:p>
            <a:r>
              <a:rPr lang="de-DE" sz="2000" b="1">
                <a:ea typeface="+mn-lt"/>
                <a:cs typeface="+mn-lt"/>
              </a:rPr>
              <a:t>Zusammenfassung und Dankbarkeit: Unsere Vision für eine hoffnungsvolle Zukunft</a:t>
            </a:r>
            <a:endParaRPr lang="de-DE" sz="2000" b="1">
              <a:latin typeface="Calibri Light"/>
              <a:ea typeface="Calibri Light"/>
              <a:cs typeface="Calibri Light"/>
            </a:endParaRPr>
          </a:p>
          <a:p>
            <a:endParaRPr lang="de-DE" sz="2000" b="1">
              <a:latin typeface="Calibri"/>
              <a:ea typeface="Calibri"/>
              <a:cs typeface="Calibri"/>
            </a:endParaRPr>
          </a:p>
          <a:p>
            <a:endParaRPr lang="de-DE" sz="2000" b="1">
              <a:latin typeface="Calibri"/>
              <a:ea typeface="Calibri"/>
              <a:cs typeface="Calibri"/>
            </a:endParaRPr>
          </a:p>
        </p:txBody>
      </p:sp>
    </p:spTree>
    <p:extLst>
      <p:ext uri="{BB962C8B-B14F-4D97-AF65-F5344CB8AC3E}">
        <p14:creationId xmlns:p14="http://schemas.microsoft.com/office/powerpoint/2010/main" val="2647207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15147E6-09B0-C097-643F-1E62C3D8F061}"/>
              </a:ext>
            </a:extLst>
          </p:cNvPr>
          <p:cNvSpPr>
            <a:spLocks noGrp="1"/>
          </p:cNvSpPr>
          <p:nvPr>
            <p:ph type="title"/>
          </p:nvPr>
        </p:nvSpPr>
        <p:spPr>
          <a:xfrm>
            <a:off x="686834" y="1153572"/>
            <a:ext cx="3200400" cy="4461163"/>
          </a:xfrm>
        </p:spPr>
        <p:txBody>
          <a:bodyPr>
            <a:normAutofit/>
          </a:bodyPr>
          <a:lstStyle/>
          <a:p>
            <a:r>
              <a:rPr lang="de-DE" b="1">
                <a:solidFill>
                  <a:srgbClr val="FFFFFF"/>
                </a:solidFill>
                <a:ea typeface="+mj-lt"/>
                <a:cs typeface="+mj-lt"/>
              </a:rPr>
              <a:t>Einleitung: Unser Engagement für Bildung und Spiel</a:t>
            </a:r>
            <a:endParaRPr lang="de-DE">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08BC2654-267D-ED4A-B018-B57327E9DF4B}"/>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de-DE" dirty="0">
                <a:ea typeface="+mn-lt"/>
                <a:cs typeface="+mn-lt"/>
              </a:rPr>
              <a:t>Mit dieser Präsentation, möchten wir euch zeigen wie wir die finanziellen Unterstützungen (Privat und wemakeit.ch) genutzt haben. Wir glauben daran, dass der Zugang zur Bildung und Spielmöglichkeiten lebensverändernde Chancen bieten können.</a:t>
            </a:r>
          </a:p>
          <a:p>
            <a:pPr marL="0" indent="0">
              <a:buNone/>
            </a:pPr>
            <a:r>
              <a:rPr lang="de-DE" dirty="0">
                <a:ea typeface="+mn-lt"/>
                <a:cs typeface="+mn-lt"/>
              </a:rPr>
              <a:t>Anfangs März 2024 werden wir das Schulmaterial persönlich übergeben.</a:t>
            </a:r>
            <a:endParaRPr lang="de-DE" dirty="0">
              <a:cs typeface="Calibri" panose="020F0502020204030204"/>
            </a:endParaRPr>
          </a:p>
        </p:txBody>
      </p:sp>
    </p:spTree>
    <p:extLst>
      <p:ext uri="{BB962C8B-B14F-4D97-AF65-F5344CB8AC3E}">
        <p14:creationId xmlns:p14="http://schemas.microsoft.com/office/powerpoint/2010/main" val="971920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F9C5A122-4B45-6ED9-5DC9-A469FDF0B764}"/>
              </a:ext>
            </a:extLst>
          </p:cNvPr>
          <p:cNvSpPr>
            <a:spLocks noGrp="1"/>
          </p:cNvSpPr>
          <p:nvPr>
            <p:ph type="title"/>
          </p:nvPr>
        </p:nvSpPr>
        <p:spPr>
          <a:xfrm>
            <a:off x="838200" y="365125"/>
            <a:ext cx="10515600" cy="1325563"/>
          </a:xfrm>
        </p:spPr>
        <p:txBody>
          <a:bodyPr>
            <a:normAutofit/>
          </a:bodyPr>
          <a:lstStyle/>
          <a:p>
            <a:r>
              <a:rPr lang="de-DE" b="1">
                <a:latin typeface="Söhne"/>
                <a:ea typeface="Söhne"/>
                <a:cs typeface="Söhne"/>
              </a:rPr>
              <a:t>Schulmaterial und Bücher: Wege zur Bildung</a:t>
            </a:r>
            <a:endParaRPr lang="de-DE"/>
          </a:p>
        </p:txBody>
      </p:sp>
      <p:sp>
        <p:nvSpPr>
          <p:cNvPr id="16"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5F0E1960-0FC6-62F1-6A2E-7AD010C81169}"/>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buNone/>
            </a:pPr>
            <a:r>
              <a:rPr lang="de-DE" dirty="0">
                <a:ea typeface="+mn-lt"/>
                <a:cs typeface="+mn-lt"/>
              </a:rPr>
              <a:t>Durch eure Spenden konnten wir Schulmaterial wie Stifte, Hefte, Lineale, Rucksäcke, Trinkflaschen und Etuis bereitstellen, um den Kindern in Kambodscha den Zugang zur Bildung zu erleichtern. Zudem eröffnen wir eine Bibliothek und haben über 200 neue Lern- und Lesebücher gekauft. Diese Ressourcen ermöglichen es ihnen, ihr Potenzial zu entfalten und ihre Zukunftschancen zu verbessern.</a:t>
            </a:r>
            <a:endParaRPr lang="de-DE" dirty="0">
              <a:cs typeface="Calibri" panose="020F0502020204030204"/>
            </a:endParaRPr>
          </a:p>
        </p:txBody>
      </p:sp>
    </p:spTree>
    <p:extLst>
      <p:ext uri="{BB962C8B-B14F-4D97-AF65-F5344CB8AC3E}">
        <p14:creationId xmlns:p14="http://schemas.microsoft.com/office/powerpoint/2010/main" val="36908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19B946D1-CACE-FC44-71C0-8488E527CF64}"/>
              </a:ext>
            </a:extLst>
          </p:cNvPr>
          <p:cNvSpPr>
            <a:spLocks noGrp="1"/>
          </p:cNvSpPr>
          <p:nvPr>
            <p:ph type="title"/>
          </p:nvPr>
        </p:nvSpPr>
        <p:spPr>
          <a:xfrm>
            <a:off x="838200" y="365125"/>
            <a:ext cx="10515600" cy="1325563"/>
          </a:xfrm>
        </p:spPr>
        <p:txBody>
          <a:bodyPr>
            <a:normAutofit/>
          </a:bodyPr>
          <a:lstStyle/>
          <a:p>
            <a:r>
              <a:rPr lang="de-DE" b="1">
                <a:latin typeface="Söhne"/>
                <a:ea typeface="Söhne"/>
                <a:cs typeface="Söhne"/>
              </a:rPr>
              <a:t>Spielmöglichkeiten für aktive Kinder</a:t>
            </a:r>
            <a:endParaRPr lang="de-DE"/>
          </a:p>
        </p:txBody>
      </p:sp>
      <p:sp>
        <p:nvSpPr>
          <p:cNvPr id="20"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FFFA1B89-FB06-43D8-0DCC-2D89C4FADFB2}"/>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buNone/>
            </a:pPr>
            <a:r>
              <a:rPr lang="de-DE" dirty="0">
                <a:cs typeface="Calibri"/>
              </a:rPr>
              <a:t>An welche Dinge erinnern wir uns gerne an die Schulzeit zurück? </a:t>
            </a:r>
          </a:p>
          <a:p>
            <a:pPr marL="0" indent="0">
              <a:buNone/>
            </a:pPr>
            <a:r>
              <a:rPr lang="de-DE" dirty="0">
                <a:cs typeface="Calibri"/>
              </a:rPr>
              <a:t>Es war der Pausenplatz mit einer Vielfalt an Spielmöglichkeiten. </a:t>
            </a:r>
            <a:r>
              <a:rPr lang="de-DE" dirty="0">
                <a:ea typeface="+mn-lt"/>
                <a:cs typeface="+mn-lt"/>
              </a:rPr>
              <a:t>Neben Bildung ist Spiel und </a:t>
            </a:r>
            <a:r>
              <a:rPr lang="de-DE" dirty="0" err="1">
                <a:ea typeface="+mn-lt"/>
                <a:cs typeface="+mn-lt"/>
              </a:rPr>
              <a:t>Spass</a:t>
            </a:r>
            <a:r>
              <a:rPr lang="de-DE" dirty="0">
                <a:ea typeface="+mn-lt"/>
                <a:cs typeface="+mn-lt"/>
              </a:rPr>
              <a:t> ein wichtiger Bestandteil der kindlichen Entwicklung. Wir haben Spielsachen wie Basketballkörbe, </a:t>
            </a:r>
            <a:r>
              <a:rPr lang="de-DE" dirty="0" err="1">
                <a:ea typeface="+mn-lt"/>
                <a:cs typeface="+mn-lt"/>
              </a:rPr>
              <a:t>Fussballtore</a:t>
            </a:r>
            <a:r>
              <a:rPr lang="de-DE" dirty="0">
                <a:ea typeface="+mn-lt"/>
                <a:cs typeface="+mn-lt"/>
              </a:rPr>
              <a:t>, verschiedene Bälle, ein Karussell und eine Schaukel organisiert, um den Kindern in Kambodscha die Möglichkeit zu geben, sich körperlich zu betätigen und ihre sozialen Fähigkeiten zu stärken.</a:t>
            </a:r>
            <a:endParaRPr lang="de-DE">
              <a:cs typeface="Calibri" panose="020F0502020204030204"/>
            </a:endParaRPr>
          </a:p>
        </p:txBody>
      </p:sp>
    </p:spTree>
    <p:extLst>
      <p:ext uri="{BB962C8B-B14F-4D97-AF65-F5344CB8AC3E}">
        <p14:creationId xmlns:p14="http://schemas.microsoft.com/office/powerpoint/2010/main" val="1243079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5FCC0C3-E64B-B82A-BE85-19047208DCC2}"/>
              </a:ext>
            </a:extLst>
          </p:cNvPr>
          <p:cNvSpPr>
            <a:spLocks noGrp="1"/>
          </p:cNvSpPr>
          <p:nvPr>
            <p:ph type="title"/>
          </p:nvPr>
        </p:nvSpPr>
        <p:spPr>
          <a:xfrm>
            <a:off x="686834" y="1153572"/>
            <a:ext cx="3200400" cy="4461163"/>
          </a:xfrm>
        </p:spPr>
        <p:txBody>
          <a:bodyPr>
            <a:normAutofit/>
          </a:bodyPr>
          <a:lstStyle/>
          <a:p>
            <a:r>
              <a:rPr lang="de-DE" sz="2100" b="1">
                <a:solidFill>
                  <a:srgbClr val="FFFFFF"/>
                </a:solidFill>
                <a:latin typeface="Söhne"/>
                <a:ea typeface="Söhne"/>
                <a:cs typeface="Söhne"/>
              </a:rPr>
              <a:t>Pausensnacks und Gemeinschaftsaktivitäten</a:t>
            </a:r>
            <a:endParaRPr lang="de-DE" sz="2100">
              <a:solidFill>
                <a:srgbClr val="FFFFFF"/>
              </a:solidFill>
            </a:endParaRPr>
          </a:p>
        </p:txBody>
      </p:sp>
      <p:sp>
        <p:nvSpPr>
          <p:cNvPr id="17"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4103136E-0392-862A-FC95-D73F01A5E51B}"/>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de-DE">
                <a:ea typeface="+mn-lt"/>
                <a:cs typeface="+mn-lt"/>
              </a:rPr>
              <a:t>In unserer Unterstützung bieten wir nicht nur materielle Güter, sondern auch Pausensnacks und Gemeinschaftsaktivitäten an. Diese kleinen Gesten fördern das Gemeinschaftsgefühl und das Wohlbefinden der Kinder während ihrer Schulzeit.</a:t>
            </a:r>
          </a:p>
        </p:txBody>
      </p:sp>
    </p:spTree>
    <p:extLst>
      <p:ext uri="{BB962C8B-B14F-4D97-AF65-F5344CB8AC3E}">
        <p14:creationId xmlns:p14="http://schemas.microsoft.com/office/powerpoint/2010/main" val="171205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7C30F1A2-6B55-D6B5-5AAE-E2B50A14744D}"/>
              </a:ext>
            </a:extLst>
          </p:cNvPr>
          <p:cNvSpPr>
            <a:spLocks noGrp="1"/>
          </p:cNvSpPr>
          <p:nvPr>
            <p:ph type="title"/>
          </p:nvPr>
        </p:nvSpPr>
        <p:spPr>
          <a:xfrm>
            <a:off x="838200" y="365125"/>
            <a:ext cx="10515600" cy="1325563"/>
          </a:xfrm>
        </p:spPr>
        <p:txBody>
          <a:bodyPr>
            <a:normAutofit/>
          </a:bodyPr>
          <a:lstStyle/>
          <a:p>
            <a:r>
              <a:rPr lang="de-DE" b="1">
                <a:latin typeface="Söhne"/>
                <a:ea typeface="Söhne"/>
                <a:cs typeface="Söhne"/>
              </a:rPr>
              <a:t>Englischunterricht und interkultureller Austausch</a:t>
            </a:r>
            <a:endParaRPr lang="de-DE"/>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31EA252D-78AA-C297-964F-26AD6CEA1329}"/>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buNone/>
            </a:pPr>
            <a:r>
              <a:rPr lang="de-DE" dirty="0">
                <a:ea typeface="+mn-lt"/>
                <a:cs typeface="+mn-lt"/>
              </a:rPr>
              <a:t>Um den Horizont der Kinder zu erweitern und ihre Zukunftsaussichten zu verbessern, organisieren wir einen Englischunterricht und interkulturellen Austausch. Wir konnten dabei einen wichtigen Partner (Regionale Englischschule) gewinnen um dieses Vorhaben zu realisieren. 15 Kinder erhalten für 1 Jahr lang Englischunterricht und die notwendigen Lernbücher. Durch den Erwerb von Fremdsprachenkenntnissen können sie ihre Kommunikationsfähigkeiten stärken und neue Möglichkeiten für sich entdecken.</a:t>
            </a:r>
            <a:endParaRPr lang="de-DE" dirty="0"/>
          </a:p>
        </p:txBody>
      </p:sp>
    </p:spTree>
    <p:extLst>
      <p:ext uri="{BB962C8B-B14F-4D97-AF65-F5344CB8AC3E}">
        <p14:creationId xmlns:p14="http://schemas.microsoft.com/office/powerpoint/2010/main" val="1822762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05B1F541-F149-3D1D-354B-2168DA7C55B2}"/>
              </a:ext>
            </a:extLst>
          </p:cNvPr>
          <p:cNvSpPr>
            <a:spLocks noGrp="1"/>
          </p:cNvSpPr>
          <p:nvPr>
            <p:ph type="title"/>
          </p:nvPr>
        </p:nvSpPr>
        <p:spPr>
          <a:xfrm>
            <a:off x="838200" y="365125"/>
            <a:ext cx="10515600" cy="1325563"/>
          </a:xfrm>
        </p:spPr>
        <p:txBody>
          <a:bodyPr>
            <a:normAutofit/>
          </a:bodyPr>
          <a:lstStyle/>
          <a:p>
            <a:r>
              <a:rPr lang="de-DE" b="1" dirty="0">
                <a:cs typeface="Calibri Light"/>
              </a:rPr>
              <a:t>Sonstige Ausgaben und Zuwendungen</a:t>
            </a:r>
            <a:endParaRPr lang="de-DE" b="1"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65B8C692-7861-AB26-80AA-802258A6AC0D}"/>
              </a:ext>
            </a:extLst>
          </p:cNvPr>
          <p:cNvSpPr>
            <a:spLocks noGrp="1"/>
          </p:cNvSpPr>
          <p:nvPr>
            <p:ph idx="1"/>
          </p:nvPr>
        </p:nvSpPr>
        <p:spPr>
          <a:xfrm>
            <a:off x="838200" y="1825625"/>
            <a:ext cx="10515600" cy="4351338"/>
          </a:xfrm>
        </p:spPr>
        <p:txBody>
          <a:bodyPr vert="horz" lIns="91440" tIns="45720" rIns="91440" bIns="45720" rtlCol="0">
            <a:normAutofit/>
          </a:bodyPr>
          <a:lstStyle/>
          <a:p>
            <a:pPr marL="0" indent="0">
              <a:buNone/>
            </a:pPr>
            <a:r>
              <a:rPr lang="de-DE" dirty="0">
                <a:cs typeface="Calibri" panose="020F0502020204030204"/>
              </a:rPr>
              <a:t>Wir konnten die Organisation des ganzen Projekts nicht selber bewältigen und waren auf die Hilfe anderer angewiesen. Aus diesem Grund möchten wir auch den Lehrern, der Schule und den vielen Helfern etwas zurückgeben.</a:t>
            </a:r>
          </a:p>
        </p:txBody>
      </p:sp>
    </p:spTree>
    <p:extLst>
      <p:ext uri="{BB962C8B-B14F-4D97-AF65-F5344CB8AC3E}">
        <p14:creationId xmlns:p14="http://schemas.microsoft.com/office/powerpoint/2010/main" val="255634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E4F1E05-0BBA-3DAD-E90F-E9029828F851}"/>
              </a:ext>
            </a:extLst>
          </p:cNvPr>
          <p:cNvSpPr>
            <a:spLocks noGrp="1"/>
          </p:cNvSpPr>
          <p:nvPr>
            <p:ph type="title"/>
          </p:nvPr>
        </p:nvSpPr>
        <p:spPr>
          <a:xfrm>
            <a:off x="5297762" y="329184"/>
            <a:ext cx="6251110" cy="1783080"/>
          </a:xfrm>
        </p:spPr>
        <p:txBody>
          <a:bodyPr anchor="b">
            <a:normAutofit/>
          </a:bodyPr>
          <a:lstStyle/>
          <a:p>
            <a:r>
              <a:rPr lang="de-DE" sz="5400" b="1">
                <a:cs typeface="Calibri Light"/>
              </a:rPr>
              <a:t>Budgetverteilung</a:t>
            </a:r>
            <a:endParaRPr lang="de-DE" sz="5400" b="1"/>
          </a:p>
        </p:txBody>
      </p:sp>
      <p:pic>
        <p:nvPicPr>
          <p:cNvPr id="23" name="Picture 4" descr="Börsenkennzahlen">
            <a:extLst>
              <a:ext uri="{FF2B5EF4-FFF2-40B4-BE49-F238E27FC236}">
                <a16:creationId xmlns:a16="http://schemas.microsoft.com/office/drawing/2014/main" id="{C5952D01-9888-C024-44B5-A7A5C470AA53}"/>
              </a:ext>
            </a:extLst>
          </p:cNvPr>
          <p:cNvPicPr>
            <a:picLocks noChangeAspect="1"/>
          </p:cNvPicPr>
          <p:nvPr/>
        </p:nvPicPr>
        <p:blipFill rotWithShape="1">
          <a:blip r:embed="rId2"/>
          <a:srcRect l="33891" r="20844" b="-3"/>
          <a:stretch/>
        </p:blipFill>
        <p:spPr>
          <a:xfrm>
            <a:off x="-320841" y="-120306"/>
            <a:ext cx="3654713"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5"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Inhaltsplatzhalter 2">
            <a:extLst>
              <a:ext uri="{FF2B5EF4-FFF2-40B4-BE49-F238E27FC236}">
                <a16:creationId xmlns:a16="http://schemas.microsoft.com/office/drawing/2014/main" id="{AC1A3756-0CCE-9F99-C807-E8E44032465F}"/>
              </a:ext>
            </a:extLst>
          </p:cNvPr>
          <p:cNvSpPr>
            <a:spLocks noGrp="1"/>
          </p:cNvSpPr>
          <p:nvPr>
            <p:ph idx="1"/>
          </p:nvPr>
        </p:nvSpPr>
        <p:spPr>
          <a:xfrm>
            <a:off x="3519763" y="2706624"/>
            <a:ext cx="8029109" cy="3483864"/>
          </a:xfrm>
        </p:spPr>
        <p:txBody>
          <a:bodyPr vert="horz" lIns="91440" tIns="45720" rIns="91440" bIns="45720" rtlCol="0" anchor="t">
            <a:normAutofit/>
          </a:bodyPr>
          <a:lstStyle/>
          <a:p>
            <a:pPr marL="0" indent="0">
              <a:buNone/>
            </a:pPr>
            <a:r>
              <a:rPr lang="de-DE" sz="2200" dirty="0">
                <a:cs typeface="Calibri" panose="020F0502020204030204"/>
              </a:rPr>
              <a:t>Gesamtbudget: </a:t>
            </a:r>
            <a:r>
              <a:rPr lang="de-DE" sz="2200" b="1" dirty="0">
                <a:cs typeface="Calibri" panose="020F0502020204030204"/>
              </a:rPr>
              <a:t>6'500.- USD</a:t>
            </a:r>
          </a:p>
          <a:p>
            <a:pPr marL="0" indent="0">
              <a:buNone/>
            </a:pPr>
            <a:r>
              <a:rPr lang="de-DE" sz="2200" dirty="0">
                <a:cs typeface="Calibri" panose="020F0502020204030204"/>
              </a:rPr>
              <a:t>Schulmaterial:</a:t>
            </a:r>
            <a:br>
              <a:rPr lang="de-DE" sz="2200" dirty="0">
                <a:cs typeface="Calibri" panose="020F0502020204030204"/>
              </a:rPr>
            </a:br>
            <a:r>
              <a:rPr lang="de-DE" sz="2200" dirty="0">
                <a:cs typeface="Calibri" panose="020F0502020204030204"/>
              </a:rPr>
              <a:t>- 260 Rucksäcke          - 300 Malblätter</a:t>
            </a:r>
            <a:br>
              <a:rPr lang="de-DE" sz="2200" dirty="0">
                <a:cs typeface="Calibri" panose="020F0502020204030204"/>
              </a:rPr>
            </a:br>
            <a:r>
              <a:rPr lang="de-DE" sz="2200" dirty="0">
                <a:cs typeface="Calibri" panose="020F0502020204030204"/>
              </a:rPr>
              <a:t>- 820 Schreibblöcke       - 260 Trinkflaschen</a:t>
            </a:r>
            <a:br>
              <a:rPr lang="de-DE" sz="2200" dirty="0">
                <a:cs typeface="Calibri" panose="020F0502020204030204"/>
              </a:rPr>
            </a:br>
            <a:r>
              <a:rPr lang="de-DE" sz="2200" dirty="0">
                <a:cs typeface="Calibri" panose="020F0502020204030204"/>
              </a:rPr>
              <a:t>- 300 Kugelschreiber (rot)       - 200 Lern- und Geschichtsbücher </a:t>
            </a:r>
            <a:br>
              <a:rPr lang="de-DE" sz="2200" dirty="0">
                <a:cs typeface="Calibri" panose="020F0502020204030204"/>
              </a:rPr>
            </a:br>
            <a:r>
              <a:rPr lang="de-DE" sz="2200" dirty="0">
                <a:cs typeface="Calibri" panose="020F0502020204030204"/>
              </a:rPr>
              <a:t>- 300 Kugelschreiber (blau)    - 260 Etui</a:t>
            </a:r>
            <a:br>
              <a:rPr lang="de-DE" sz="2200" dirty="0">
                <a:cs typeface="Calibri" panose="020F0502020204030204"/>
              </a:rPr>
            </a:br>
            <a:r>
              <a:rPr lang="de-DE" sz="2200" dirty="0">
                <a:cs typeface="Calibri" panose="020F0502020204030204"/>
              </a:rPr>
              <a:t>- 530 Bleistifte</a:t>
            </a:r>
            <a:br>
              <a:rPr lang="de-DE" sz="2200" dirty="0">
                <a:cs typeface="Calibri" panose="020F0502020204030204"/>
              </a:rPr>
            </a:br>
            <a:r>
              <a:rPr lang="de-DE" sz="2200" dirty="0">
                <a:cs typeface="Calibri" panose="020F0502020204030204"/>
              </a:rPr>
              <a:t>- 270 </a:t>
            </a:r>
            <a:r>
              <a:rPr lang="de-DE" sz="2200" dirty="0" err="1">
                <a:cs typeface="Calibri" panose="020F0502020204030204"/>
              </a:rPr>
              <a:t>Massstäbe</a:t>
            </a:r>
            <a:br>
              <a:rPr lang="de-DE" sz="2200" dirty="0">
                <a:cs typeface="Calibri" panose="020F0502020204030204"/>
              </a:rPr>
            </a:br>
            <a:r>
              <a:rPr lang="de-DE" sz="2200" dirty="0">
                <a:cs typeface="Calibri" panose="020F0502020204030204"/>
              </a:rPr>
              <a:t>- 300 Radiergummis      Total: </a:t>
            </a:r>
            <a:r>
              <a:rPr lang="de-DE" sz="2200" b="1" dirty="0">
                <a:cs typeface="Calibri" panose="020F0502020204030204"/>
              </a:rPr>
              <a:t>3'450 USD</a:t>
            </a:r>
          </a:p>
        </p:txBody>
      </p:sp>
    </p:spTree>
    <p:extLst>
      <p:ext uri="{BB962C8B-B14F-4D97-AF65-F5344CB8AC3E}">
        <p14:creationId xmlns:p14="http://schemas.microsoft.com/office/powerpoint/2010/main" val="1891544006"/>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Lariss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Breitbild</PresentationFormat>
  <Paragraphs>0</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vt:lpstr>
      <vt:lpstr>Bildung in Kambodscha</vt:lpstr>
      <vt:lpstr>Inhaltsverzeichnis</vt:lpstr>
      <vt:lpstr>Einleitung: Unser Engagement für Bildung und Spiel</vt:lpstr>
      <vt:lpstr>Schulmaterial und Bücher: Wege zur Bildung</vt:lpstr>
      <vt:lpstr>Spielmöglichkeiten für aktive Kinder</vt:lpstr>
      <vt:lpstr>Pausensnacks und Gemeinschaftsaktivitäten</vt:lpstr>
      <vt:lpstr>Englischunterricht und interkultureller Austausch</vt:lpstr>
      <vt:lpstr>Sonstige Ausgaben und Zuwendungen</vt:lpstr>
      <vt:lpstr>Budgetverteilung</vt:lpstr>
      <vt:lpstr>Spielplatz und Spielsachen</vt:lpstr>
      <vt:lpstr>Englischunterricht</vt:lpstr>
      <vt:lpstr>Diverse Ausgaben</vt:lpstr>
      <vt:lpstr>Zusammenfassung und Dankbarkeit: Unsere Vision für eine hoffnungsvolle Zukunft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516</cp:revision>
  <dcterms:created xsi:type="dcterms:W3CDTF">2024-02-03T15:48:48Z</dcterms:created>
  <dcterms:modified xsi:type="dcterms:W3CDTF">2024-02-03T19:39:22Z</dcterms:modified>
</cp:coreProperties>
</file>